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7;p21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0" y="4320"/>
            <a:ext cx="9143640" cy="513468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8;p214"/>
          <p:cNvSpPr/>
          <p:nvPr/>
        </p:nvSpPr>
        <p:spPr>
          <a:xfrm>
            <a:off x="343800" y="3257280"/>
            <a:ext cx="526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22366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261360" y="2640960"/>
            <a:ext cx="3311280" cy="440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1;p215" descr="A picture containing person, computer, indoor&#10;&#10;Description automatically generated"/>
          <p:cNvPicPr/>
          <p:nvPr/>
        </p:nvPicPr>
        <p:blipFill>
          <a:blip r:embed="rId2"/>
          <a:srcRect l="0" t="0" r="11109" b="0"/>
          <a:stretch/>
        </p:blipFill>
        <p:spPr>
          <a:xfrm flipH="1">
            <a:off x="360" y="0"/>
            <a:ext cx="9143640" cy="5142960"/>
          </a:xfrm>
          <a:prstGeom prst="rect">
            <a:avLst/>
          </a:prstGeom>
          <a:ln w="0">
            <a:noFill/>
          </a:ln>
        </p:spPr>
      </p:pic>
      <p:pic>
        <p:nvPicPr>
          <p:cNvPr id="41" name="Google Shape;12;p215" descr="Shap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0" y="0"/>
            <a:ext cx="9143640" cy="514764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13;p215"/>
          <p:cNvSpPr/>
          <p:nvPr/>
        </p:nvSpPr>
        <p:spPr>
          <a:xfrm>
            <a:off x="0" y="638280"/>
            <a:ext cx="4733640" cy="40305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Google Shape;14;p215"/>
          <p:cNvSpPr/>
          <p:nvPr/>
        </p:nvSpPr>
        <p:spPr>
          <a:xfrm>
            <a:off x="0" y="820080"/>
            <a:ext cx="144360" cy="323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44720" y="810720"/>
            <a:ext cx="3421080" cy="34380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rmAutofit fontScale="97000"/>
          </a:bodyPr>
          <a:p>
            <a:r>
              <a:rPr b="0" lang="en-IN" sz="1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44720" y="1295640"/>
            <a:ext cx="4342680" cy="3036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18;p216" descr="Shape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0" y="0"/>
            <a:ext cx="9143640" cy="5147640"/>
          </a:xfrm>
          <a:prstGeom prst="rect">
            <a:avLst/>
          </a:prstGeom>
          <a:ln w="0">
            <a:noFill/>
          </a:ln>
        </p:spPr>
      </p:pic>
      <p:grpSp>
        <p:nvGrpSpPr>
          <p:cNvPr id="83" name="Google Shape;19;p216"/>
          <p:cNvGrpSpPr/>
          <p:nvPr/>
        </p:nvGrpSpPr>
        <p:grpSpPr>
          <a:xfrm>
            <a:off x="270360" y="226080"/>
            <a:ext cx="174960" cy="4074840"/>
            <a:chOff x="270360" y="226080"/>
            <a:chExt cx="174960" cy="4074840"/>
          </a:xfrm>
        </p:grpSpPr>
        <p:grpSp>
          <p:nvGrpSpPr>
            <p:cNvPr id="84" name="Google Shape;20;p216"/>
            <p:cNvGrpSpPr/>
            <p:nvPr/>
          </p:nvGrpSpPr>
          <p:grpSpPr>
            <a:xfrm>
              <a:off x="270360" y="2977200"/>
              <a:ext cx="174960" cy="1323720"/>
              <a:chOff x="270360" y="2977200"/>
              <a:chExt cx="174960" cy="1323720"/>
            </a:xfrm>
          </p:grpSpPr>
          <p:sp>
            <p:nvSpPr>
              <p:cNvPr id="85" name="Google Shape;21;p216"/>
              <p:cNvSpPr/>
              <p:nvPr/>
            </p:nvSpPr>
            <p:spPr>
              <a:xfrm>
                <a:off x="270360" y="2977200"/>
                <a:ext cx="174960" cy="37368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" name="Google Shape;22;p216"/>
              <p:cNvSpPr/>
              <p:nvPr/>
            </p:nvSpPr>
            <p:spPr>
              <a:xfrm>
                <a:off x="358200" y="3188520"/>
                <a:ext cx="360" cy="1112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c88c3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7" name="Google Shape;23;p216"/>
            <p:cNvGrpSpPr/>
            <p:nvPr/>
          </p:nvGrpSpPr>
          <p:grpSpPr>
            <a:xfrm>
              <a:off x="270360" y="226080"/>
              <a:ext cx="174960" cy="2253240"/>
              <a:chOff x="270360" y="226080"/>
              <a:chExt cx="174960" cy="2253240"/>
            </a:xfrm>
          </p:grpSpPr>
          <p:sp>
            <p:nvSpPr>
              <p:cNvPr id="88" name="Google Shape;24;p216"/>
              <p:cNvSpPr/>
              <p:nvPr/>
            </p:nvSpPr>
            <p:spPr>
              <a:xfrm>
                <a:off x="358200" y="432000"/>
                <a:ext cx="360" cy="2047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223669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" name="Google Shape;25;p216"/>
              <p:cNvSpPr/>
              <p:nvPr/>
            </p:nvSpPr>
            <p:spPr>
              <a:xfrm>
                <a:off x="270360" y="226080"/>
                <a:ext cx="174960" cy="373680"/>
              </a:xfrm>
              <a:prstGeom prst="rect">
                <a:avLst/>
              </a:pr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27;p282" descr="Shape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35720" y="202320"/>
            <a:ext cx="7886520" cy="343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r>
              <a:rPr b="0" lang="en-IN" sz="17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Google Shape;29;p282"/>
          <p:cNvSpPr/>
          <p:nvPr/>
        </p:nvSpPr>
        <p:spPr>
          <a:xfrm>
            <a:off x="0" y="202320"/>
            <a:ext cx="135360" cy="343800"/>
          </a:xfrm>
          <a:prstGeom prst="rect">
            <a:avLst/>
          </a:prstGeom>
          <a:solidFill>
            <a:srgbClr val="22366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1" name="Google Shape;30;p282"/>
          <p:cNvGrpSpPr/>
          <p:nvPr/>
        </p:nvGrpSpPr>
        <p:grpSpPr>
          <a:xfrm>
            <a:off x="2441160" y="1060560"/>
            <a:ext cx="4259160" cy="3398760"/>
            <a:chOff x="2441160" y="1060560"/>
            <a:chExt cx="4259160" cy="3398760"/>
          </a:xfrm>
        </p:grpSpPr>
        <p:pic>
          <p:nvPicPr>
            <p:cNvPr id="132" name="Google Shape;31;p282" descr="Icon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2625480" y="1060560"/>
              <a:ext cx="3884760" cy="33706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33" name="Google Shape;32;p282"/>
            <p:cNvGrpSpPr/>
            <p:nvPr/>
          </p:nvGrpSpPr>
          <p:grpSpPr>
            <a:xfrm>
              <a:off x="2441160" y="1082160"/>
              <a:ext cx="4259160" cy="3377160"/>
              <a:chOff x="2441160" y="1082160"/>
              <a:chExt cx="4259160" cy="3377160"/>
            </a:xfrm>
          </p:grpSpPr>
          <p:sp>
            <p:nvSpPr>
              <p:cNvPr id="134" name="Google Shape;33;p282"/>
              <p:cNvSpPr/>
              <p:nvPr/>
            </p:nvSpPr>
            <p:spPr>
              <a:xfrm>
                <a:off x="6618600" y="2307600"/>
                <a:ext cx="81720" cy="8172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" name="Google Shape;34;p282"/>
              <p:cNvSpPr/>
              <p:nvPr/>
            </p:nvSpPr>
            <p:spPr>
              <a:xfrm>
                <a:off x="6426360" y="3560040"/>
                <a:ext cx="81720" cy="8172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" name="Google Shape;35;p282"/>
              <p:cNvSpPr/>
              <p:nvPr/>
            </p:nvSpPr>
            <p:spPr>
              <a:xfrm>
                <a:off x="5448600" y="4377600"/>
                <a:ext cx="81720" cy="8172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" name="Google Shape;36;p282"/>
              <p:cNvSpPr/>
              <p:nvPr/>
            </p:nvSpPr>
            <p:spPr>
              <a:xfrm>
                <a:off x="6444360" y="1082160"/>
                <a:ext cx="81720" cy="8172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" name="Google Shape;37;p282"/>
              <p:cNvSpPr/>
              <p:nvPr/>
            </p:nvSpPr>
            <p:spPr>
              <a:xfrm>
                <a:off x="2441160" y="2307600"/>
                <a:ext cx="81720" cy="8172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Google Shape;38;p282"/>
              <p:cNvSpPr/>
              <p:nvPr/>
            </p:nvSpPr>
            <p:spPr>
              <a:xfrm>
                <a:off x="2619720" y="3566520"/>
                <a:ext cx="81720" cy="8172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" name="Google Shape;39;p282"/>
              <p:cNvSpPr/>
              <p:nvPr/>
            </p:nvSpPr>
            <p:spPr>
              <a:xfrm>
                <a:off x="3592800" y="4377600"/>
                <a:ext cx="81720" cy="81720"/>
              </a:xfrm>
              <a:prstGeom prst="ellipse">
                <a:avLst/>
              </a:prstGeom>
              <a:solidFill>
                <a:srgbClr val="bc863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" name="Google Shape;40;p282"/>
              <p:cNvSpPr/>
              <p:nvPr/>
            </p:nvSpPr>
            <p:spPr>
              <a:xfrm>
                <a:off x="2619720" y="1089000"/>
                <a:ext cx="81720" cy="81720"/>
              </a:xfrm>
              <a:prstGeom prst="ellipse">
                <a:avLst/>
              </a:prstGeom>
              <a:solidFill>
                <a:srgbClr val="03508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2" name="Google Shape;41;p282"/>
            <p:cNvGrpSpPr/>
            <p:nvPr/>
          </p:nvGrpSpPr>
          <p:grpSpPr>
            <a:xfrm>
              <a:off x="3551760" y="1395000"/>
              <a:ext cx="2053800" cy="2053800"/>
              <a:chOff x="3551760" y="1395000"/>
              <a:chExt cx="2053800" cy="2053800"/>
            </a:xfrm>
          </p:grpSpPr>
          <p:sp>
            <p:nvSpPr>
              <p:cNvPr id="143" name="Google Shape;42;p282"/>
              <p:cNvSpPr/>
              <p:nvPr/>
            </p:nvSpPr>
            <p:spPr>
              <a:xfrm>
                <a:off x="3551760" y="1395000"/>
                <a:ext cx="2053800" cy="2053800"/>
              </a:xfrm>
              <a:prstGeom prst="ellipse">
                <a:avLst/>
              </a:prstGeom>
              <a:solidFill>
                <a:srgbClr val="f2f2f2"/>
              </a:solidFill>
              <a:ln w="25400">
                <a:solidFill>
                  <a:srgbClr val="f2f2f2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Google Shape;43;p282"/>
              <p:cNvSpPr/>
              <p:nvPr/>
            </p:nvSpPr>
            <p:spPr>
              <a:xfrm>
                <a:off x="3606120" y="1449360"/>
                <a:ext cx="1945080" cy="1945080"/>
              </a:xfrm>
              <a:prstGeom prst="ellipse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3719160" y="22644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817200" y="9612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33960" y="218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803880" y="34488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6"/>
          <p:cNvSpPr>
            <a:spLocks noGrp="1"/>
          </p:cNvSpPr>
          <p:nvPr>
            <p:ph type="body"/>
          </p:nvPr>
        </p:nvSpPr>
        <p:spPr>
          <a:xfrm>
            <a:off x="1798200" y="425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7"/>
          <p:cNvSpPr>
            <a:spLocks noGrp="1"/>
          </p:cNvSpPr>
          <p:nvPr>
            <p:ph type="body"/>
          </p:nvPr>
        </p:nvSpPr>
        <p:spPr>
          <a:xfrm>
            <a:off x="6615360" y="9612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8"/>
          <p:cNvSpPr>
            <a:spLocks noGrp="1"/>
          </p:cNvSpPr>
          <p:nvPr>
            <p:ph type="body"/>
          </p:nvPr>
        </p:nvSpPr>
        <p:spPr>
          <a:xfrm>
            <a:off x="6787080" y="218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9"/>
          <p:cNvSpPr>
            <a:spLocks noGrp="1"/>
          </p:cNvSpPr>
          <p:nvPr>
            <p:ph type="body"/>
          </p:nvPr>
        </p:nvSpPr>
        <p:spPr>
          <a:xfrm>
            <a:off x="6602400" y="34488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10"/>
          <p:cNvSpPr>
            <a:spLocks noGrp="1"/>
          </p:cNvSpPr>
          <p:nvPr>
            <p:ph type="body"/>
          </p:nvPr>
        </p:nvSpPr>
        <p:spPr>
          <a:xfrm>
            <a:off x="5585040" y="425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54;p217" descr="A computer on a table&#10;&#10;Description automatically generated with medium confidence"/>
          <p:cNvPicPr/>
          <p:nvPr/>
        </p:nvPicPr>
        <p:blipFill>
          <a:blip r:embed="rId2"/>
          <a:srcRect l="0" t="8552" r="1749" b="855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91" name="Google Shape;55;p217" descr="Shap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192" name="Google Shape;56;p217"/>
          <p:cNvSpPr/>
          <p:nvPr/>
        </p:nvSpPr>
        <p:spPr>
          <a:xfrm>
            <a:off x="2240640" y="1407960"/>
            <a:ext cx="4811040" cy="76320"/>
          </a:xfrm>
          <a:prstGeom prst="rect">
            <a:avLst/>
          </a:prstGeom>
          <a:solidFill>
            <a:srgbClr val="f0c8c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Google Shape;57;p217" descr="Shape&#10;&#10;Description automatically generated with low confidence"/>
          <p:cNvPicPr/>
          <p:nvPr/>
        </p:nvPicPr>
        <p:blipFill>
          <a:blip r:embed="rId4"/>
          <a:stretch/>
        </p:blipFill>
        <p:spPr>
          <a:xfrm>
            <a:off x="2692800" y="1785240"/>
            <a:ext cx="1180800" cy="1180800"/>
          </a:xfrm>
          <a:prstGeom prst="rect">
            <a:avLst/>
          </a:prstGeom>
          <a:ln w="0">
            <a:noFill/>
          </a:ln>
        </p:spPr>
      </p:pic>
      <p:sp>
        <p:nvSpPr>
          <p:cNvPr id="194" name="Google Shape;58;p217"/>
          <p:cNvSpPr/>
          <p:nvPr/>
        </p:nvSpPr>
        <p:spPr>
          <a:xfrm>
            <a:off x="2233440" y="613440"/>
            <a:ext cx="4818240" cy="7941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2634120" y="802440"/>
            <a:ext cx="4016520" cy="448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079520" y="1996920"/>
            <a:ext cx="2721960" cy="448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1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62;p218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235" name="Google Shape;63;p218" descr="Shap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/>
          </p:nvPr>
        </p:nvSpPr>
        <p:spPr>
          <a:xfrm>
            <a:off x="0" y="2746800"/>
            <a:ext cx="499932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223669"/>
                </a:solidFill>
                <a:latin typeface="Public Sans"/>
                <a:ea typeface="Public Sans"/>
              </a:rPr>
              <a:t>STOCK INVENTORY WEBSITE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 Placeholder 7"/>
          <p:cNvSpPr/>
          <p:nvPr/>
        </p:nvSpPr>
        <p:spPr>
          <a:xfrm>
            <a:off x="0" y="3405960"/>
            <a:ext cx="4999320" cy="50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457200" indent="-2286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223669"/>
                </a:solidFill>
                <a:latin typeface="Public Sans"/>
                <a:ea typeface="Public Sans"/>
              </a:rPr>
              <a:t>TASK - 1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44720" y="810720"/>
            <a:ext cx="3421080" cy="34380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29" spc="-1" strike="noStrike">
                <a:solidFill>
                  <a:srgbClr val="c88c32"/>
                </a:solidFill>
                <a:latin typeface="EB Garamond"/>
                <a:ea typeface="EB Garamond"/>
              </a:rPr>
              <a:t>Stock Inventory Website</a:t>
            </a:r>
            <a:endParaRPr b="0" lang="en-IN" sz="1829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Google Shape;1841;p210" descr=""/>
          <p:cNvPicPr/>
          <p:nvPr/>
        </p:nvPicPr>
        <p:blipFill>
          <a:blip r:embed="rId1"/>
          <a:stretch/>
        </p:blipFill>
        <p:spPr>
          <a:xfrm>
            <a:off x="4267440" y="242280"/>
            <a:ext cx="9143640" cy="51433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78" name="Google Shape;1842;p210"/>
          <p:cNvGraphicFramePr/>
          <p:nvPr/>
        </p:nvGraphicFramePr>
        <p:xfrm>
          <a:off x="190800" y="2200320"/>
          <a:ext cx="4279320" cy="396000"/>
        </p:xfrm>
        <a:graphic>
          <a:graphicData uri="http://schemas.openxmlformats.org/drawingml/2006/table">
            <a:tbl>
              <a:tblPr/>
              <a:tblGrid>
                <a:gridCol w="1739160"/>
                <a:gridCol w="1725480"/>
                <a:gridCol w="814680"/>
              </a:tblGrid>
              <a:tr h="396000"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c88c32"/>
                          </a:solidFill>
                          <a:latin typeface="Arial"/>
                          <a:ea typeface="Arial"/>
                        </a:rPr>
                        <a:t>LMS Username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c88c32"/>
                          </a:solidFill>
                          <a:latin typeface="Arial"/>
                          <a:ea typeface="Arial"/>
                        </a:rPr>
                        <a:t>Name 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c88c32"/>
                          </a:solidFill>
                          <a:latin typeface="Arial"/>
                          <a:ea typeface="Arial"/>
                        </a:rPr>
                        <a:t>Batch 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au721220205012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GUNAL R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CD2-9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au721220205042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RETHIK M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CD2-9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au721220205052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SOWMIYA T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CD2-9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au721220205059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SWETHA V J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CD2-9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144360" y="1222200"/>
            <a:ext cx="4547880" cy="2984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57200" indent="-317520" algn="just">
              <a:lnSpc>
                <a:spcPct val="100000"/>
              </a:lnSpc>
              <a:buClr>
                <a:srgbClr val="ffffff"/>
              </a:buClr>
              <a:buFont typeface="Noto Sans Symbols"/>
              <a:buChar char="▪"/>
            </a:pPr>
            <a:r>
              <a:rPr b="0" lang="en-GB" sz="1400" spc="-1" strike="noStrike">
                <a:solidFill>
                  <a:srgbClr val="ffffff"/>
                </a:solidFill>
                <a:latin typeface="EB Garamond Medium"/>
                <a:ea typeface="EB Garamond Medium"/>
              </a:rPr>
              <a:t>Managing stock inventory is critical to businesses. Our website project aims to provide a user-friendly solution for tracking and managing inventory.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Box 1"/>
          <p:cNvSpPr/>
          <p:nvPr/>
        </p:nvSpPr>
        <p:spPr>
          <a:xfrm>
            <a:off x="516960" y="251640"/>
            <a:ext cx="2060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2060"/>
                </a:solidFill>
                <a:latin typeface="EB Garamond"/>
                <a:ea typeface="EB Garamond"/>
              </a:rPr>
              <a:t>Task - 1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1" name="TextBox 2"/>
          <p:cNvSpPr/>
          <p:nvPr/>
        </p:nvSpPr>
        <p:spPr>
          <a:xfrm>
            <a:off x="516960" y="622800"/>
            <a:ext cx="279576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1700" spc="-1" strike="noStrike">
                <a:solidFill>
                  <a:srgbClr val="0070c0"/>
                </a:solidFill>
                <a:latin typeface="EB Garamond"/>
                <a:ea typeface="EB Garamond"/>
              </a:rPr>
              <a:t>Creation of SRS &amp; GitHub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82" name="TextBox 3"/>
          <p:cNvSpPr/>
          <p:nvPr/>
        </p:nvSpPr>
        <p:spPr>
          <a:xfrm>
            <a:off x="609480" y="961560"/>
            <a:ext cx="4982400" cy="136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000000"/>
                </a:solidFill>
                <a:latin typeface="EB Garamond Medium"/>
                <a:ea typeface="EB Garamond Medium"/>
              </a:rPr>
              <a:t>Create SRS : Stock Inventory Website</a:t>
            </a:r>
            <a:endParaRPr b="0" lang="en-IN" sz="1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000000"/>
                </a:solidFill>
                <a:latin typeface="EB Garamond Medium"/>
                <a:ea typeface="EB Garamond Medium"/>
              </a:rPr>
              <a:t>Creation &amp; Set-up of GitHub account</a:t>
            </a:r>
            <a:endParaRPr b="0" lang="en-IN" sz="1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000000"/>
                </a:solidFill>
                <a:latin typeface="EB Garamond Medium"/>
                <a:ea typeface="EB Garamond Medium"/>
              </a:rPr>
              <a:t>Creation &amp; Hands-on to various commands of Git Bash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83" name="TextBox 5"/>
          <p:cNvSpPr/>
          <p:nvPr/>
        </p:nvSpPr>
        <p:spPr>
          <a:xfrm>
            <a:off x="516960" y="1938600"/>
            <a:ext cx="279576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1700" spc="-1" strike="noStrike">
                <a:solidFill>
                  <a:srgbClr val="0070c0"/>
                </a:solidFill>
                <a:latin typeface="EB Garamond"/>
                <a:ea typeface="EB Garamond"/>
              </a:rPr>
              <a:t>Evaluation Metric: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84" name="TextBox 6"/>
          <p:cNvSpPr/>
          <p:nvPr/>
        </p:nvSpPr>
        <p:spPr>
          <a:xfrm>
            <a:off x="609480" y="2257920"/>
            <a:ext cx="35380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400" spc="-1" strike="noStrike">
                <a:solidFill>
                  <a:srgbClr val="000000"/>
                </a:solidFill>
                <a:latin typeface="EB Garamond Medium"/>
                <a:ea typeface="EB Garamond Medium"/>
              </a:rPr>
              <a:t>100% Completion of the above tasks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85" name="TextBox 8"/>
          <p:cNvSpPr/>
          <p:nvPr/>
        </p:nvSpPr>
        <p:spPr>
          <a:xfrm>
            <a:off x="516960" y="3008160"/>
            <a:ext cx="2259000" cy="60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GB" sz="1700" spc="-1" strike="noStrike">
                <a:solidFill>
                  <a:srgbClr val="d06800"/>
                </a:solidFill>
                <a:latin typeface="EB Garamond"/>
                <a:ea typeface="EB Garamond"/>
              </a:rPr>
              <a:t>Learning Outcome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86" name="TextBox 9"/>
          <p:cNvSpPr/>
          <p:nvPr/>
        </p:nvSpPr>
        <p:spPr>
          <a:xfrm>
            <a:off x="609480" y="3292920"/>
            <a:ext cx="7785360" cy="16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000000"/>
                </a:solidFill>
                <a:latin typeface="EB Garamond Medium"/>
                <a:ea typeface="EB Garamond Medium"/>
              </a:rPr>
              <a:t>Get to know about different lifecycle models</a:t>
            </a:r>
            <a:endParaRPr b="0" lang="en-IN" sz="1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000000"/>
                </a:solidFill>
                <a:latin typeface="EB Garamond Medium"/>
                <a:ea typeface="EB Garamond Medium"/>
              </a:rPr>
              <a:t>Understanding importance and how to create an SRS</a:t>
            </a:r>
            <a:endParaRPr b="0" lang="en-IN" sz="1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000000"/>
                </a:solidFill>
                <a:latin typeface="EB Garamond Medium"/>
                <a:ea typeface="EB Garamond Medium"/>
              </a:rPr>
              <a:t>Knowing various commands of GitHub</a:t>
            </a:r>
            <a:endParaRPr b="0" lang="en-IN" sz="1400" spc="-1" strike="noStrike"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GB" sz="1400" spc="-1" strike="noStrike">
                <a:solidFill>
                  <a:srgbClr val="000000"/>
                </a:solidFill>
                <a:latin typeface="EB Garamond Medium"/>
                <a:ea typeface="EB Garamond Medium"/>
              </a:rPr>
              <a:t>Understanding agile and scrum management techniques for efficient product development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1858;g2139e008f02_0_0"/>
          <p:cNvSpPr/>
          <p:nvPr/>
        </p:nvSpPr>
        <p:spPr>
          <a:xfrm>
            <a:off x="445680" y="237240"/>
            <a:ext cx="26294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223669"/>
                </a:solidFill>
                <a:latin typeface="EB Garamond"/>
                <a:ea typeface="EB Garamond"/>
              </a:rPr>
              <a:t>Step-Wise Description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88" name="Google Shape;1859;g2139e008f02_0_0" descr=""/>
          <p:cNvPicPr/>
          <p:nvPr/>
        </p:nvPicPr>
        <p:blipFill>
          <a:blip r:embed="rId1"/>
          <a:srcRect l="-65203" t="3320" r="65203" b="-332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89" name="Google Shape;1860;g2139e008f02_0_0"/>
          <p:cNvSpPr/>
          <p:nvPr/>
        </p:nvSpPr>
        <p:spPr>
          <a:xfrm>
            <a:off x="546840" y="2927160"/>
            <a:ext cx="26294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c88c32"/>
                </a:solidFill>
                <a:latin typeface="EB Garamond"/>
                <a:ea typeface="EB Garamond"/>
              </a:rPr>
              <a:t>Summary of your task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0" name="TextBox 2"/>
          <p:cNvSpPr/>
          <p:nvPr/>
        </p:nvSpPr>
        <p:spPr>
          <a:xfrm>
            <a:off x="546840" y="649440"/>
            <a:ext cx="7463880" cy="264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2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35" strike="noStrike">
                <a:solidFill>
                  <a:srgbClr val="272525"/>
                </a:solidFill>
                <a:latin typeface="EB Garamond Medium"/>
                <a:ea typeface="EB Garamond Medium"/>
              </a:rPr>
              <a:t>Tracking of inventory movement to maintain accurate stock levels.</a:t>
            </a:r>
            <a:r>
              <a:rPr b="0" lang="en-GB" sz="1400" spc="-1" strike="noStrike">
                <a:solidFill>
                  <a:srgbClr val="000000"/>
                </a:solidFill>
                <a:latin typeface="EB Garamond Medium"/>
                <a:ea typeface="EB Garamond Medium"/>
              </a:rPr>
              <a:t>Product </a:t>
            </a:r>
            <a:r>
              <a:rPr b="0" lang="en-US" sz="1400" spc="-46" strike="noStrike">
                <a:solidFill>
                  <a:srgbClr val="272525"/>
                </a:solidFill>
                <a:latin typeface="EB Garamond Medium"/>
                <a:ea typeface="EB Garamond Medium"/>
              </a:rPr>
              <a:t>Categories</a:t>
            </a:r>
            <a:endParaRPr b="0" lang="en-IN" sz="1400" spc="-1" strike="noStrike">
              <a:latin typeface="Arial"/>
            </a:endParaRPr>
          </a:p>
          <a:p>
            <a:pPr marL="285840" indent="-285840">
              <a:lnSpc>
                <a:spcPct val="2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35" strike="noStrike">
                <a:solidFill>
                  <a:srgbClr val="272525"/>
                </a:solidFill>
                <a:latin typeface="EB Garamond Medium"/>
                <a:ea typeface="EB Garamond Medium"/>
              </a:rPr>
              <a:t>Efficient organization with different categories and subcategories of products.</a:t>
            </a:r>
            <a:endParaRPr b="0" lang="en-IN" sz="1400" spc="-1" strike="noStrike">
              <a:latin typeface="Arial"/>
            </a:endParaRPr>
          </a:p>
          <a:p>
            <a:pPr marL="285840" indent="-285840">
              <a:lnSpc>
                <a:spcPct val="2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35" strike="noStrike">
                <a:solidFill>
                  <a:srgbClr val="272525"/>
                </a:solidFill>
                <a:latin typeface="EB Garamond Medium"/>
                <a:ea typeface="EB Garamond Medium"/>
              </a:rPr>
              <a:t>Easily monitor and manage incoming orders to ensure quick delivery.</a:t>
            </a:r>
            <a:endParaRPr b="0" lang="en-IN" sz="1400" spc="-1" strike="noStrike">
              <a:latin typeface="Arial"/>
            </a:endParaRPr>
          </a:p>
          <a:p>
            <a:pPr marL="285840" indent="-285840">
              <a:lnSpc>
                <a:spcPct val="2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400" spc="-35" strike="noStrike">
                <a:solidFill>
                  <a:srgbClr val="272525"/>
                </a:solidFill>
                <a:latin typeface="EB Garamond Medium"/>
                <a:ea typeface="EB Garamond Medium"/>
              </a:rPr>
              <a:t>Comprehensive reports for better decision-making and analytics to identify trends.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91" name="TextBox 1"/>
          <p:cNvSpPr/>
          <p:nvPr/>
        </p:nvSpPr>
        <p:spPr>
          <a:xfrm>
            <a:off x="661320" y="3314880"/>
            <a:ext cx="74638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EB Garamond Medium"/>
                <a:ea typeface="EB Garamond Medium"/>
              </a:rPr>
              <a:t>Managing stock inventory is critical to businesses. Our website project aims to provide a user-friendly solution for tracking and managing inventory.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/>
          </p:nvPr>
        </p:nvSpPr>
        <p:spPr>
          <a:xfrm>
            <a:off x="3719160" y="22644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223669"/>
                </a:solidFill>
                <a:latin typeface="EB Garamond"/>
                <a:ea typeface="EB Garamond"/>
              </a:rPr>
              <a:t>Check-List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817200" y="9612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EB Garamond"/>
                <a:ea typeface="EB Garamond"/>
              </a:rPr>
              <a:t>Gather requirements for the project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33960" y="218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EB Garamond"/>
                <a:ea typeface="EB Garamond"/>
              </a:rPr>
              <a:t>Prepare database design schemas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803880" y="34488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EB Garamond"/>
                <a:ea typeface="EB Garamond"/>
              </a:rPr>
              <a:t>Get your initial project Structure ready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/>
          </p:nvPr>
        </p:nvSpPr>
        <p:spPr>
          <a:xfrm>
            <a:off x="1798200" y="425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EB Garamond"/>
                <a:ea typeface="EB Garamond"/>
              </a:rPr>
              <a:t>Initiate a git repository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6"/>
          <p:cNvSpPr>
            <a:spLocks noGrp="1"/>
          </p:cNvSpPr>
          <p:nvPr>
            <p:ph/>
          </p:nvPr>
        </p:nvSpPr>
        <p:spPr>
          <a:xfrm>
            <a:off x="6615360" y="9612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EB Garamond"/>
                <a:ea typeface="EB Garamond"/>
              </a:rPr>
              <a:t>add Readme.md file with description of the project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7"/>
          <p:cNvSpPr>
            <a:spLocks noGrp="1"/>
          </p:cNvSpPr>
          <p:nvPr>
            <p:ph/>
          </p:nvPr>
        </p:nvSpPr>
        <p:spPr>
          <a:xfrm>
            <a:off x="6787080" y="218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EB Garamond"/>
                <a:ea typeface="EB Garamond"/>
              </a:rPr>
              <a:t>Commit all changes with "first commit"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8"/>
          <p:cNvSpPr>
            <a:spLocks noGrp="1"/>
          </p:cNvSpPr>
          <p:nvPr>
            <p:ph/>
          </p:nvPr>
        </p:nvSpPr>
        <p:spPr>
          <a:xfrm>
            <a:off x="6602400" y="344880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EB Garamond"/>
                <a:ea typeface="EB Garamond"/>
              </a:rPr>
              <a:t>create a repository on github related to project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9"/>
          <p:cNvSpPr>
            <a:spLocks noGrp="1"/>
          </p:cNvSpPr>
          <p:nvPr>
            <p:ph/>
          </p:nvPr>
        </p:nvSpPr>
        <p:spPr>
          <a:xfrm>
            <a:off x="5585040" y="4258440"/>
            <a:ext cx="1714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EB Garamond"/>
                <a:ea typeface="EB Garamond"/>
              </a:rPr>
              <a:t>Push your changes to github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Google Shape;1874;g2139e008f02_0_11"/>
          <p:cNvSpPr/>
          <p:nvPr/>
        </p:nvSpPr>
        <p:spPr>
          <a:xfrm>
            <a:off x="193320" y="125280"/>
            <a:ext cx="31258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c88c32"/>
                </a:solidFill>
                <a:latin typeface="EB Garamond"/>
                <a:ea typeface="EB Garamond"/>
              </a:rPr>
              <a:t>Assessment Parameter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/>
          </p:nvPr>
        </p:nvSpPr>
        <p:spPr>
          <a:xfrm>
            <a:off x="2634120" y="802440"/>
            <a:ext cx="4016520" cy="448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1800" spc="-1" strike="noStrike">
                <a:solidFill>
                  <a:srgbClr val="ffffff"/>
                </a:solidFill>
                <a:latin typeface="Public Sans"/>
                <a:ea typeface="Public Sans"/>
              </a:rPr>
              <a:t>Submission Github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4089240" y="881640"/>
            <a:ext cx="2721960" cy="2984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bd8738"/>
                </a:solidFill>
                <a:latin typeface="EB Garamond SemiBold"/>
                <a:ea typeface="EB Garamond SemiBold"/>
              </a:rPr>
              <a:t>https://github.com/rs-rethik/CD2_9-Task-1.git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1885;p21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Application>LibreOffice/7.3.7.2$Linux_X86_64 LibreOffice_project/30$Build-2</Application>
  <AppVersion>15.0000</AppVersion>
  <Words>261</Words>
  <Paragraphs>50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2020-08-13T11:21:46Z</dcterms:created>
  <dc:creator>Dr Manish Sharma</dc:creator>
  <dc:description/>
  <dc:language>en-IN</dc:language>
  <cp:lastModifiedBy/>
  <dcterms:modified xsi:type="dcterms:W3CDTF">2023-11-08T14:37:16Z</dcterms:modified>
  <cp:revision>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On-screen Show (16:9)</vt:lpwstr>
  </property>
  <property fmtid="{D5CDD505-2E9C-101B-9397-08002B2CF9AE}" pid="4" name="Slides">
    <vt:i4>7</vt:i4>
  </property>
</Properties>
</file>